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handoutMasterIdLst>
    <p:handoutMasterId r:id="rId16"/>
  </p:handoutMasterIdLst>
  <p:sldIdLst>
    <p:sldId id="369" r:id="rId5"/>
    <p:sldId id="368" r:id="rId6"/>
    <p:sldId id="377" r:id="rId7"/>
    <p:sldId id="370" r:id="rId8"/>
    <p:sldId id="371" r:id="rId9"/>
    <p:sldId id="372" r:id="rId10"/>
    <p:sldId id="375" r:id="rId11"/>
    <p:sldId id="376" r:id="rId12"/>
    <p:sldId id="373" r:id="rId13"/>
    <p:sldId id="374" r:id="rId1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94" autoAdjust="0"/>
    <p:restoredTop sz="69658" autoAdjust="0"/>
  </p:normalViewPr>
  <p:slideViewPr>
    <p:cSldViewPr snapToGrid="0">
      <p:cViewPr varScale="1">
        <p:scale>
          <a:sx n="77" d="100"/>
          <a:sy n="77" d="100"/>
        </p:scale>
        <p:origin x="178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955" cy="49731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246" y="1"/>
            <a:ext cx="2945955" cy="497317"/>
          </a:xfrm>
          <a:prstGeom prst="rect">
            <a:avLst/>
          </a:prstGeom>
        </p:spPr>
        <p:txBody>
          <a:bodyPr vert="horz" lIns="91440" tIns="45720" rIns="91440" bIns="45720" rtlCol="0"/>
          <a:lstStyle>
            <a:lvl1pPr algn="r">
              <a:defRPr sz="1200"/>
            </a:lvl1pPr>
          </a:lstStyle>
          <a:p>
            <a:fld id="{4D080618-BCDF-471D-8ED6-A8985F38CCFB}" type="datetimeFigureOut">
              <a:rPr lang="en-GB" smtClean="0"/>
              <a:t>05/11/2026</a:t>
            </a:fld>
            <a:endParaRPr lang="en-GB"/>
          </a:p>
        </p:txBody>
      </p:sp>
      <p:sp>
        <p:nvSpPr>
          <p:cNvPr id="4" name="Footer Placeholder 3"/>
          <p:cNvSpPr>
            <a:spLocks noGrp="1"/>
          </p:cNvSpPr>
          <p:nvPr>
            <p:ph type="ftr" sz="quarter" idx="2"/>
          </p:nvPr>
        </p:nvSpPr>
        <p:spPr>
          <a:xfrm>
            <a:off x="1" y="9429321"/>
            <a:ext cx="2945955" cy="49731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246" y="9429321"/>
            <a:ext cx="2945955" cy="497317"/>
          </a:xfrm>
          <a:prstGeom prst="rect">
            <a:avLst/>
          </a:prstGeom>
        </p:spPr>
        <p:txBody>
          <a:bodyPr vert="horz" lIns="91440" tIns="45720" rIns="91440" bIns="45720" rtlCol="0" anchor="b"/>
          <a:lstStyle>
            <a:lvl1pPr algn="r">
              <a:defRPr sz="1200"/>
            </a:lvl1pPr>
          </a:lstStyle>
          <a:p>
            <a:fld id="{AA4B286C-4773-44FE-8E54-B866A5B9AB5E}" type="slidenum">
              <a:rPr lang="en-GB" smtClean="0"/>
              <a:t>‹#›</a:t>
            </a:fld>
            <a:endParaRPr lang="en-GB"/>
          </a:p>
        </p:txBody>
      </p:sp>
    </p:spTree>
    <p:extLst>
      <p:ext uri="{BB962C8B-B14F-4D97-AF65-F5344CB8AC3E}">
        <p14:creationId xmlns:p14="http://schemas.microsoft.com/office/powerpoint/2010/main" val="1614006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45659" cy="498055"/>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idx="1"/>
          </p:nvPr>
        </p:nvSpPr>
        <p:spPr>
          <a:xfrm>
            <a:off x="3850444" y="2"/>
            <a:ext cx="2945659" cy="498055"/>
          </a:xfrm>
          <a:prstGeom prst="rect">
            <a:avLst/>
          </a:prstGeom>
        </p:spPr>
        <p:txBody>
          <a:bodyPr vert="horz" lIns="96661" tIns="48331" rIns="96661" bIns="48331" rtlCol="0"/>
          <a:lstStyle>
            <a:lvl1pPr algn="r">
              <a:defRPr sz="1300"/>
            </a:lvl1pPr>
          </a:lstStyle>
          <a:p>
            <a:fld id="{5B10C7AA-6824-4E41-8241-7FDFC1835086}" type="datetimeFigureOut">
              <a:rPr lang="en-GB" smtClean="0"/>
              <a:t>05/11/2026</a:t>
            </a:fld>
            <a:endParaRPr lang="en-GB"/>
          </a:p>
        </p:txBody>
      </p:sp>
      <p:sp>
        <p:nvSpPr>
          <p:cNvPr id="4" name="Slide Image Placeholder 3"/>
          <p:cNvSpPr>
            <a:spLocks noGrp="1" noRot="1" noChangeAspect="1"/>
          </p:cNvSpPr>
          <p:nvPr>
            <p:ph type="sldImg" idx="2"/>
          </p:nvPr>
        </p:nvSpPr>
        <p:spPr>
          <a:xfrm>
            <a:off x="425450" y="1243013"/>
            <a:ext cx="5946775" cy="3346450"/>
          </a:xfrm>
          <a:prstGeom prst="rect">
            <a:avLst/>
          </a:prstGeom>
          <a:noFill/>
          <a:ln w="12700">
            <a:solidFill>
              <a:prstClr val="black"/>
            </a:solidFill>
          </a:ln>
        </p:spPr>
        <p:txBody>
          <a:bodyPr vert="horz" lIns="96661" tIns="48331" rIns="96661" bIns="48331" rtlCol="0" anchor="ctr"/>
          <a:lstStyle/>
          <a:p>
            <a:endParaRPr lang="en-GB"/>
          </a:p>
        </p:txBody>
      </p:sp>
      <p:sp>
        <p:nvSpPr>
          <p:cNvPr id="5" name="Notes Placeholder 4"/>
          <p:cNvSpPr>
            <a:spLocks noGrp="1"/>
          </p:cNvSpPr>
          <p:nvPr>
            <p:ph type="body" sz="quarter" idx="3"/>
          </p:nvPr>
        </p:nvSpPr>
        <p:spPr>
          <a:xfrm>
            <a:off x="679768" y="4777195"/>
            <a:ext cx="5438140" cy="3908614"/>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4"/>
          </a:xfrm>
          <a:prstGeom prst="rect">
            <a:avLst/>
          </a:prstGeom>
        </p:spPr>
        <p:txBody>
          <a:bodyPr vert="horz" lIns="96661" tIns="48331" rIns="96661" bIns="48331" rtlCol="0" anchor="b"/>
          <a:lstStyle>
            <a:lvl1pPr algn="l">
              <a:defRPr sz="1300"/>
            </a:lvl1pPr>
          </a:lstStyle>
          <a:p>
            <a:endParaRPr lang="en-GB"/>
          </a:p>
        </p:txBody>
      </p:sp>
      <p:sp>
        <p:nvSpPr>
          <p:cNvPr id="7" name="Slide Number Placeholder 6"/>
          <p:cNvSpPr>
            <a:spLocks noGrp="1"/>
          </p:cNvSpPr>
          <p:nvPr>
            <p:ph type="sldNum" sz="quarter" idx="5"/>
          </p:nvPr>
        </p:nvSpPr>
        <p:spPr>
          <a:xfrm>
            <a:off x="3850444" y="9428585"/>
            <a:ext cx="2945659" cy="498054"/>
          </a:xfrm>
          <a:prstGeom prst="rect">
            <a:avLst/>
          </a:prstGeom>
        </p:spPr>
        <p:txBody>
          <a:bodyPr vert="horz" lIns="96661" tIns="48331" rIns="96661" bIns="48331" rtlCol="0" anchor="b"/>
          <a:lstStyle>
            <a:lvl1pPr algn="r">
              <a:defRPr sz="1300"/>
            </a:lvl1pPr>
          </a:lstStyle>
          <a:p>
            <a:fld id="{7FA548AA-20E3-48E1-81AC-584B8EE9A01B}" type="slidenum">
              <a:rPr lang="en-GB" smtClean="0"/>
              <a:t>‹#›</a:t>
            </a:fld>
            <a:endParaRPr lang="en-GB"/>
          </a:p>
        </p:txBody>
      </p:sp>
    </p:spTree>
    <p:extLst>
      <p:ext uri="{BB962C8B-B14F-4D97-AF65-F5344CB8AC3E}">
        <p14:creationId xmlns:p14="http://schemas.microsoft.com/office/powerpoint/2010/main" val="31598142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FA548AA-20E3-48E1-81AC-584B8EE9A01B}" type="slidenum">
              <a:rPr lang="en-GB" smtClean="0"/>
              <a:t>1</a:t>
            </a:fld>
            <a:endParaRPr lang="en-GB"/>
          </a:p>
        </p:txBody>
      </p:sp>
    </p:spTree>
    <p:extLst>
      <p:ext uri="{BB962C8B-B14F-4D97-AF65-F5344CB8AC3E}">
        <p14:creationId xmlns:p14="http://schemas.microsoft.com/office/powerpoint/2010/main" val="1005108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FA548AA-20E3-48E1-81AC-584B8EE9A01B}" type="slidenum">
              <a:rPr lang="en-GB" smtClean="0"/>
              <a:t>2</a:t>
            </a:fld>
            <a:endParaRPr lang="en-GB"/>
          </a:p>
        </p:txBody>
      </p:sp>
    </p:spTree>
    <p:extLst>
      <p:ext uri="{BB962C8B-B14F-4D97-AF65-F5344CB8AC3E}">
        <p14:creationId xmlns:p14="http://schemas.microsoft.com/office/powerpoint/2010/main" val="36194137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Drive to Moors Valley for play and to meet with other school. Then onto Cumulus. </a:t>
            </a:r>
          </a:p>
        </p:txBody>
      </p:sp>
      <p:sp>
        <p:nvSpPr>
          <p:cNvPr id="4" name="Slide Number Placeholder 3"/>
          <p:cNvSpPr>
            <a:spLocks noGrp="1"/>
          </p:cNvSpPr>
          <p:nvPr>
            <p:ph type="sldNum" sz="quarter" idx="5"/>
          </p:nvPr>
        </p:nvSpPr>
        <p:spPr/>
        <p:txBody>
          <a:bodyPr/>
          <a:lstStyle/>
          <a:p>
            <a:fld id="{7FA548AA-20E3-48E1-81AC-584B8EE9A01B}" type="slidenum">
              <a:rPr lang="en-GB" smtClean="0"/>
              <a:t>4</a:t>
            </a:fld>
            <a:endParaRPr lang="en-GB"/>
          </a:p>
        </p:txBody>
      </p:sp>
    </p:spTree>
    <p:extLst>
      <p:ext uri="{BB962C8B-B14F-4D97-AF65-F5344CB8AC3E}">
        <p14:creationId xmlns:p14="http://schemas.microsoft.com/office/powerpoint/2010/main" val="10720688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Children are</a:t>
            </a:r>
            <a:r>
              <a:rPr lang="en-GB" baseline="0" dirty="0"/>
              <a:t> camping and sleep in tents overnight. All the facilities they need are provided including the tents, food, toilets and showers. Children are very busy, and with adult supervision run the camp themselves. </a:t>
            </a:r>
            <a:endParaRPr lang="en-GB" dirty="0"/>
          </a:p>
        </p:txBody>
      </p:sp>
      <p:sp>
        <p:nvSpPr>
          <p:cNvPr id="4" name="Slide Number Placeholder 3"/>
          <p:cNvSpPr>
            <a:spLocks noGrp="1"/>
          </p:cNvSpPr>
          <p:nvPr>
            <p:ph type="sldNum" sz="quarter" idx="10"/>
          </p:nvPr>
        </p:nvSpPr>
        <p:spPr/>
        <p:txBody>
          <a:bodyPr/>
          <a:lstStyle/>
          <a:p>
            <a:fld id="{7FA548AA-20E3-48E1-81AC-584B8EE9A01B}" type="slidenum">
              <a:rPr lang="en-GB" smtClean="0"/>
              <a:t>5</a:t>
            </a:fld>
            <a:endParaRPr lang="en-GB"/>
          </a:p>
        </p:txBody>
      </p:sp>
    </p:spTree>
    <p:extLst>
      <p:ext uri="{BB962C8B-B14F-4D97-AF65-F5344CB8AC3E}">
        <p14:creationId xmlns:p14="http://schemas.microsoft.com/office/powerpoint/2010/main" val="34084250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7FA548AA-20E3-48E1-81AC-584B8EE9A01B}" type="slidenum">
              <a:rPr lang="en-GB" smtClean="0"/>
              <a:t>6</a:t>
            </a:fld>
            <a:endParaRPr lang="en-GB"/>
          </a:p>
        </p:txBody>
      </p:sp>
    </p:spTree>
    <p:extLst>
      <p:ext uri="{BB962C8B-B14F-4D97-AF65-F5344CB8AC3E}">
        <p14:creationId xmlns:p14="http://schemas.microsoft.com/office/powerpoint/2010/main" val="6058016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FA548AA-20E3-48E1-81AC-584B8EE9A01B}" type="slidenum">
              <a:rPr lang="en-GB" smtClean="0"/>
              <a:t>7</a:t>
            </a:fld>
            <a:endParaRPr lang="en-GB"/>
          </a:p>
        </p:txBody>
      </p:sp>
    </p:spTree>
    <p:extLst>
      <p:ext uri="{BB962C8B-B14F-4D97-AF65-F5344CB8AC3E}">
        <p14:creationId xmlns:p14="http://schemas.microsoft.com/office/powerpoint/2010/main" val="39685210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892BD-298E-66E7-C535-DAE4DA3564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3BA49B-EE63-0D12-C38D-51CAD99356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1B8EB0-09E5-41C4-8B6E-04EDE89AE52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CB201D6-CE5F-9085-9CE1-24FC5B2E5D29}"/>
              </a:ext>
            </a:extLst>
          </p:cNvPr>
          <p:cNvSpPr>
            <a:spLocks noGrp="1"/>
          </p:cNvSpPr>
          <p:nvPr>
            <p:ph type="sldNum" sz="quarter" idx="5"/>
          </p:nvPr>
        </p:nvSpPr>
        <p:spPr/>
        <p:txBody>
          <a:bodyPr/>
          <a:lstStyle/>
          <a:p>
            <a:fld id="{7FA548AA-20E3-48E1-81AC-584B8EE9A01B}" type="slidenum">
              <a:rPr lang="en-GB" smtClean="0"/>
              <a:t>8</a:t>
            </a:fld>
            <a:endParaRPr lang="en-GB"/>
          </a:p>
        </p:txBody>
      </p:sp>
    </p:spTree>
    <p:extLst>
      <p:ext uri="{BB962C8B-B14F-4D97-AF65-F5344CB8AC3E}">
        <p14:creationId xmlns:p14="http://schemas.microsoft.com/office/powerpoint/2010/main" val="3578544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p:txBody>
      </p:sp>
      <p:sp>
        <p:nvSpPr>
          <p:cNvPr id="4" name="Slide Number Placeholder 3"/>
          <p:cNvSpPr>
            <a:spLocks noGrp="1"/>
          </p:cNvSpPr>
          <p:nvPr>
            <p:ph type="sldNum" sz="quarter" idx="10"/>
          </p:nvPr>
        </p:nvSpPr>
        <p:spPr/>
        <p:txBody>
          <a:bodyPr/>
          <a:lstStyle/>
          <a:p>
            <a:fld id="{7FA548AA-20E3-48E1-81AC-584B8EE9A01B}" type="slidenum">
              <a:rPr lang="en-GB" smtClean="0"/>
              <a:t>9</a:t>
            </a:fld>
            <a:endParaRPr lang="en-GB"/>
          </a:p>
        </p:txBody>
      </p:sp>
    </p:spTree>
    <p:extLst>
      <p:ext uri="{BB962C8B-B14F-4D97-AF65-F5344CB8AC3E}">
        <p14:creationId xmlns:p14="http://schemas.microsoft.com/office/powerpoint/2010/main" val="671742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Mobile phones not allowed, the children are busy and we want them to enjoy the activities they are meant to be there for. Also do not want to risk them getting lost or damaged. </a:t>
            </a:r>
          </a:p>
          <a:p>
            <a:endParaRPr lang="en-GB" dirty="0"/>
          </a:p>
          <a:p>
            <a:r>
              <a:rPr lang="en-GB" dirty="0"/>
              <a:t>Communication with home is restricted as phones</a:t>
            </a:r>
            <a:r>
              <a:rPr lang="en-GB" baseline="0" dirty="0"/>
              <a:t> are not allowed. We will make sure that lots of photos are uploaded daily onto the school’s Facebook account and an album made on our return. If you feel that not taking a phone not being in contact would create discomfort or extreme distress during the trip please get in touch and we will see what provision we could put into place for them to be able to go.</a:t>
            </a:r>
          </a:p>
        </p:txBody>
      </p:sp>
      <p:sp>
        <p:nvSpPr>
          <p:cNvPr id="4" name="Slide Number Placeholder 3"/>
          <p:cNvSpPr>
            <a:spLocks noGrp="1"/>
          </p:cNvSpPr>
          <p:nvPr>
            <p:ph type="sldNum" sz="quarter" idx="10"/>
          </p:nvPr>
        </p:nvSpPr>
        <p:spPr/>
        <p:txBody>
          <a:bodyPr/>
          <a:lstStyle/>
          <a:p>
            <a:fld id="{7FA548AA-20E3-48E1-81AC-584B8EE9A01B}" type="slidenum">
              <a:rPr lang="en-GB" smtClean="0"/>
              <a:t>10</a:t>
            </a:fld>
            <a:endParaRPr lang="en-GB"/>
          </a:p>
        </p:txBody>
      </p:sp>
    </p:spTree>
    <p:extLst>
      <p:ext uri="{BB962C8B-B14F-4D97-AF65-F5344CB8AC3E}">
        <p14:creationId xmlns:p14="http://schemas.microsoft.com/office/powerpoint/2010/main" val="3105949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B715B01-7502-46B0-BB8B-C241F4C1E923}" type="datetimeFigureOut">
              <a:rPr lang="en-GB" smtClean="0"/>
              <a:t>05/11/2026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279452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715B01-7502-46B0-BB8B-C241F4C1E923}" type="datetimeFigureOut">
              <a:rPr lang="en-GB" smtClean="0"/>
              <a:t>05/11/2026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583366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715B01-7502-46B0-BB8B-C241F4C1E923}" type="datetimeFigureOut">
              <a:rPr lang="en-GB" smtClean="0"/>
              <a:t>05/11/2026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2076361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B715B01-7502-46B0-BB8B-C241F4C1E923}" type="datetimeFigureOut">
              <a:rPr lang="en-GB" smtClean="0"/>
              <a:t>05/11/2026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30491001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B715B01-7502-46B0-BB8B-C241F4C1E923}" type="datetimeFigureOut">
              <a:rPr lang="en-GB" smtClean="0"/>
              <a:t>05/11/2026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3537638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B715B01-7502-46B0-BB8B-C241F4C1E923}" type="datetimeFigureOut">
              <a:rPr lang="en-GB" smtClean="0"/>
              <a:t>05/11/2026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6278018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715B01-7502-46B0-BB8B-C241F4C1E923}" type="datetimeFigureOut">
              <a:rPr lang="en-GB" smtClean="0"/>
              <a:t>05/11/2026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14081850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715B01-7502-46B0-BB8B-C241F4C1E923}" type="datetimeFigureOut">
              <a:rPr lang="en-GB" smtClean="0"/>
              <a:t>05/11/2026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2411164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BB715B01-7502-46B0-BB8B-C241F4C1E923}" type="datetimeFigureOut">
              <a:rPr lang="en-GB" smtClean="0"/>
              <a:t>05/11/2026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942615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715B01-7502-46B0-BB8B-C241F4C1E923}" type="datetimeFigureOut">
              <a:rPr lang="en-GB" smtClean="0"/>
              <a:t>05/11/2026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25528067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B715B01-7502-46B0-BB8B-C241F4C1E923}" type="datetimeFigureOut">
              <a:rPr lang="en-GB" smtClean="0"/>
              <a:t>05/11/2026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13ADA18-8F36-4D02-A174-071E7732F8CB}" type="slidenum">
              <a:rPr lang="en-GB" smtClean="0"/>
              <a:t>‹#›</a:t>
            </a:fld>
            <a:endParaRPr lang="en-GB"/>
          </a:p>
        </p:txBody>
      </p:sp>
    </p:spTree>
    <p:extLst>
      <p:ext uri="{BB962C8B-B14F-4D97-AF65-F5344CB8AC3E}">
        <p14:creationId xmlns:p14="http://schemas.microsoft.com/office/powerpoint/2010/main" val="1508830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715B01-7502-46B0-BB8B-C241F4C1E923}" type="datetimeFigureOut">
              <a:rPr lang="en-GB" smtClean="0"/>
              <a:t>05/11/2026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3ADA18-8F36-4D02-A174-071E7732F8CB}" type="slidenum">
              <a:rPr lang="en-GB" smtClean="0"/>
              <a:t>‹#›</a:t>
            </a:fld>
            <a:endParaRPr lang="en-GB"/>
          </a:p>
        </p:txBody>
      </p:sp>
    </p:spTree>
    <p:extLst>
      <p:ext uri="{BB962C8B-B14F-4D97-AF65-F5344CB8AC3E}">
        <p14:creationId xmlns:p14="http://schemas.microsoft.com/office/powerpoint/2010/main" val="3998884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599258"/>
            <a:ext cx="12192000" cy="1670151"/>
          </a:xfrm>
        </p:spPr>
        <p:txBody>
          <a:bodyPr>
            <a:normAutofit/>
          </a:bodyPr>
          <a:lstStyle/>
          <a:p>
            <a:r>
              <a:rPr lang="en-GB" sz="5400" dirty="0">
                <a:latin typeface="Comic Sans MS" panose="030F0702030302020204" pitchFamily="66" charset="0"/>
              </a:rPr>
              <a:t>Year 6 Residential Meeting</a:t>
            </a:r>
          </a:p>
        </p:txBody>
      </p:sp>
      <p:pic>
        <p:nvPicPr>
          <p:cNvPr id="3" name="Picture 2"/>
          <p:cNvPicPr>
            <a:picLocks noChangeAspect="1"/>
          </p:cNvPicPr>
          <p:nvPr/>
        </p:nvPicPr>
        <p:blipFill rotWithShape="1">
          <a:blip r:embed="rId3"/>
          <a:srcRect l="20424" t="6770" r="21743" b="17969"/>
          <a:stretch/>
        </p:blipFill>
        <p:spPr>
          <a:xfrm>
            <a:off x="2343150" y="1128597"/>
            <a:ext cx="4531231" cy="3315255"/>
          </a:xfrm>
          <a:prstGeom prst="rect">
            <a:avLst/>
          </a:prstGeom>
        </p:spPr>
      </p:pic>
      <p:pic>
        <p:nvPicPr>
          <p:cNvPr id="4" name="Picture 3"/>
          <p:cNvPicPr>
            <a:picLocks noChangeAspect="1"/>
          </p:cNvPicPr>
          <p:nvPr/>
        </p:nvPicPr>
        <p:blipFill rotWithShape="1">
          <a:blip r:embed="rId4"/>
          <a:srcRect l="19839" t="8073" r="20132" b="21094"/>
          <a:stretch/>
        </p:blipFill>
        <p:spPr>
          <a:xfrm>
            <a:off x="7086600" y="1128597"/>
            <a:ext cx="4997260" cy="3315255"/>
          </a:xfrm>
          <a:prstGeom prst="rect">
            <a:avLst/>
          </a:prstGeom>
        </p:spPr>
      </p:pic>
      <p:pic>
        <p:nvPicPr>
          <p:cNvPr id="5" name="Picture 4"/>
          <p:cNvPicPr>
            <a:picLocks noChangeAspect="1"/>
          </p:cNvPicPr>
          <p:nvPr/>
        </p:nvPicPr>
        <p:blipFill rotWithShape="1">
          <a:blip r:embed="rId5"/>
          <a:srcRect l="20571" t="16667" r="21303" b="13542"/>
          <a:stretch/>
        </p:blipFill>
        <p:spPr>
          <a:xfrm>
            <a:off x="1" y="4260290"/>
            <a:ext cx="3848100" cy="2597709"/>
          </a:xfrm>
          <a:prstGeom prst="rect">
            <a:avLst/>
          </a:prstGeom>
        </p:spPr>
      </p:pic>
      <p:pic>
        <p:nvPicPr>
          <p:cNvPr id="6" name="Picture 5"/>
          <p:cNvPicPr>
            <a:picLocks noChangeAspect="1"/>
          </p:cNvPicPr>
          <p:nvPr/>
        </p:nvPicPr>
        <p:blipFill rotWithShape="1">
          <a:blip r:embed="rId6"/>
          <a:srcRect l="20424" t="19010" r="20132" b="18636"/>
          <a:stretch/>
        </p:blipFill>
        <p:spPr>
          <a:xfrm>
            <a:off x="5899386" y="4214202"/>
            <a:ext cx="4482864" cy="2643797"/>
          </a:xfrm>
          <a:prstGeom prst="rect">
            <a:avLst/>
          </a:prstGeom>
        </p:spPr>
      </p:pic>
    </p:spTree>
    <p:extLst>
      <p:ext uri="{BB962C8B-B14F-4D97-AF65-F5344CB8AC3E}">
        <p14:creationId xmlns:p14="http://schemas.microsoft.com/office/powerpoint/2010/main" val="699338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4438"/>
            <a:ext cx="11743509" cy="1204243"/>
          </a:xfrm>
        </p:spPr>
        <p:txBody>
          <a:bodyPr>
            <a:normAutofit/>
          </a:bodyPr>
          <a:lstStyle/>
          <a:p>
            <a:pPr algn="l"/>
            <a:r>
              <a:rPr lang="en-GB" dirty="0">
                <a:latin typeface="Comic Sans MS" panose="030F0702030302020204" pitchFamily="66" charset="0"/>
              </a:rPr>
              <a:t>Content of today’s meeting:</a:t>
            </a:r>
          </a:p>
        </p:txBody>
      </p:sp>
      <p:sp>
        <p:nvSpPr>
          <p:cNvPr id="4" name="Title 1"/>
          <p:cNvSpPr txBox="1">
            <a:spLocks/>
          </p:cNvSpPr>
          <p:nvPr/>
        </p:nvSpPr>
        <p:spPr>
          <a:xfrm>
            <a:off x="0" y="971158"/>
            <a:ext cx="7162800" cy="9184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panose="020B0604020202020204" pitchFamily="34" charset="0"/>
              <a:buChar char="•"/>
            </a:pPr>
            <a:r>
              <a:rPr lang="en-GB" sz="4400" dirty="0">
                <a:latin typeface="Comic Sans MS" panose="030F0702030302020204" pitchFamily="66" charset="0"/>
              </a:rPr>
              <a:t>Dates, venue, travel</a:t>
            </a:r>
          </a:p>
        </p:txBody>
      </p:sp>
      <p:sp>
        <p:nvSpPr>
          <p:cNvPr id="5" name="Title 1"/>
          <p:cNvSpPr txBox="1">
            <a:spLocks/>
          </p:cNvSpPr>
          <p:nvPr/>
        </p:nvSpPr>
        <p:spPr>
          <a:xfrm>
            <a:off x="0" y="1887213"/>
            <a:ext cx="9105900" cy="9184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panose="020B0604020202020204" pitchFamily="34" charset="0"/>
              <a:buChar char="•"/>
            </a:pPr>
            <a:r>
              <a:rPr lang="en-GB" sz="4400" dirty="0">
                <a:latin typeface="Comic Sans MS" panose="030F0702030302020204" pitchFamily="66" charset="0"/>
              </a:rPr>
              <a:t>Accommodation and Facilities</a:t>
            </a:r>
          </a:p>
        </p:txBody>
      </p:sp>
      <p:sp>
        <p:nvSpPr>
          <p:cNvPr id="6" name="Title 1"/>
          <p:cNvSpPr txBox="1">
            <a:spLocks/>
          </p:cNvSpPr>
          <p:nvPr/>
        </p:nvSpPr>
        <p:spPr>
          <a:xfrm>
            <a:off x="0" y="2778580"/>
            <a:ext cx="7162800" cy="9184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panose="020B0604020202020204" pitchFamily="34" charset="0"/>
              <a:buChar char="•"/>
            </a:pPr>
            <a:r>
              <a:rPr lang="en-GB" sz="4400" dirty="0">
                <a:latin typeface="Comic Sans MS" panose="030F0702030302020204" pitchFamily="66" charset="0"/>
              </a:rPr>
              <a:t>Activities</a:t>
            </a:r>
            <a:endParaRPr lang="en-GB" sz="4800" dirty="0">
              <a:latin typeface="Comic Sans MS" panose="030F0702030302020204" pitchFamily="66" charset="0"/>
            </a:endParaRPr>
          </a:p>
        </p:txBody>
      </p:sp>
      <p:sp>
        <p:nvSpPr>
          <p:cNvPr id="7" name="Title 1"/>
          <p:cNvSpPr txBox="1">
            <a:spLocks/>
          </p:cNvSpPr>
          <p:nvPr/>
        </p:nvSpPr>
        <p:spPr>
          <a:xfrm>
            <a:off x="0" y="3745447"/>
            <a:ext cx="7715250" cy="91849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panose="020B0604020202020204" pitchFamily="34" charset="0"/>
              <a:buChar char="•"/>
            </a:pPr>
            <a:r>
              <a:rPr lang="en-GB" sz="4800" dirty="0">
                <a:latin typeface="Comic Sans MS" panose="030F0702030302020204" pitchFamily="66" charset="0"/>
              </a:rPr>
              <a:t>Staffing and Supervision</a:t>
            </a:r>
          </a:p>
        </p:txBody>
      </p:sp>
      <p:sp>
        <p:nvSpPr>
          <p:cNvPr id="8" name="Title 1"/>
          <p:cNvSpPr txBox="1">
            <a:spLocks/>
          </p:cNvSpPr>
          <p:nvPr/>
        </p:nvSpPr>
        <p:spPr>
          <a:xfrm>
            <a:off x="0" y="4760687"/>
            <a:ext cx="7162800" cy="91849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GB" sz="4400" dirty="0">
              <a:latin typeface="Comic Sans MS" panose="030F0702030302020204" pitchFamily="66" charset="0"/>
            </a:endParaRPr>
          </a:p>
        </p:txBody>
      </p:sp>
      <p:sp>
        <p:nvSpPr>
          <p:cNvPr id="9" name="Title 1"/>
          <p:cNvSpPr txBox="1">
            <a:spLocks/>
          </p:cNvSpPr>
          <p:nvPr/>
        </p:nvSpPr>
        <p:spPr>
          <a:xfrm>
            <a:off x="0" y="4953076"/>
            <a:ext cx="10877550" cy="91849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857250" indent="-857250" algn="l">
              <a:buFont typeface="Arial" panose="020B0604020202020204" pitchFamily="34" charset="0"/>
              <a:buChar char="•"/>
            </a:pPr>
            <a:r>
              <a:rPr lang="en-GB" sz="4800" dirty="0">
                <a:latin typeface="Comic Sans MS" panose="030F0702030302020204" pitchFamily="66" charset="0"/>
              </a:rPr>
              <a:t>Kit list, communication and questions</a:t>
            </a:r>
          </a:p>
        </p:txBody>
      </p:sp>
    </p:spTree>
    <p:extLst>
      <p:ext uri="{BB962C8B-B14F-4D97-AF65-F5344CB8AC3E}">
        <p14:creationId xmlns:p14="http://schemas.microsoft.com/office/powerpoint/2010/main" val="159067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nodePh="1">
                                  <p:stCondLst>
                                    <p:cond delay="0"/>
                                  </p:stCondLst>
                                  <p:endCondLst>
                                    <p:cond evt="begin" delay="0">
                                      <p:tn val="21"/>
                                    </p:cond>
                                  </p:end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3BA14-8E62-06BF-245C-B4130AA99993}"/>
              </a:ext>
            </a:extLst>
          </p:cNvPr>
          <p:cNvSpPr>
            <a:spLocks noGrp="1"/>
          </p:cNvSpPr>
          <p:nvPr>
            <p:ph type="title"/>
          </p:nvPr>
        </p:nvSpPr>
        <p:spPr/>
        <p:txBody>
          <a:bodyPr/>
          <a:lstStyle/>
          <a:p>
            <a:r>
              <a:rPr lang="en-GB" dirty="0"/>
              <a:t>Joining with Amesbury Archer</a:t>
            </a:r>
          </a:p>
        </p:txBody>
      </p:sp>
      <p:sp>
        <p:nvSpPr>
          <p:cNvPr id="3" name="Content Placeholder 2">
            <a:extLst>
              <a:ext uri="{FF2B5EF4-FFF2-40B4-BE49-F238E27FC236}">
                <a16:creationId xmlns:a16="http://schemas.microsoft.com/office/drawing/2014/main" id="{54FC426A-2C4E-7C9D-DBD2-A756FA57AAEC}"/>
              </a:ext>
            </a:extLst>
          </p:cNvPr>
          <p:cNvSpPr>
            <a:spLocks noGrp="1"/>
          </p:cNvSpPr>
          <p:nvPr>
            <p:ph idx="1"/>
          </p:nvPr>
        </p:nvSpPr>
        <p:spPr/>
        <p:txBody>
          <a:bodyPr>
            <a:normAutofit fontScale="92500"/>
          </a:bodyPr>
          <a:lstStyle/>
          <a:p>
            <a:r>
              <a:rPr lang="en-GB" dirty="0"/>
              <a:t>To ensure the children are able to have a residential, we will be joining Amesbury Archer at the campsite and for activities. The schools will be accommodated separately on the same site and undertaken some activities together.</a:t>
            </a:r>
          </a:p>
          <a:p>
            <a:endParaRPr lang="en-GB" dirty="0"/>
          </a:p>
          <a:p>
            <a:r>
              <a:rPr lang="en-GB" dirty="0"/>
              <a:t>Mr Webber will be attending and overseeing both schools. Members of MVW staff will also be the point of contact for the children from MVW. </a:t>
            </a:r>
          </a:p>
          <a:p>
            <a:endParaRPr lang="en-GB" dirty="0"/>
          </a:p>
          <a:p>
            <a:r>
              <a:rPr lang="en-GB" dirty="0"/>
              <a:t>This is a great opportunity for the children to experience a residential in a safe environment and to interact with children from within MLP. </a:t>
            </a:r>
          </a:p>
        </p:txBody>
      </p:sp>
    </p:spTree>
    <p:extLst>
      <p:ext uri="{BB962C8B-B14F-4D97-AF65-F5344CB8AC3E}">
        <p14:creationId xmlns:p14="http://schemas.microsoft.com/office/powerpoint/2010/main" val="18757643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1" y="-124438"/>
            <a:ext cx="10820400" cy="1204243"/>
          </a:xfrm>
        </p:spPr>
        <p:txBody>
          <a:bodyPr>
            <a:normAutofit/>
          </a:bodyPr>
          <a:lstStyle/>
          <a:p>
            <a:r>
              <a:rPr lang="en-GB" dirty="0">
                <a:latin typeface="Comic Sans MS" panose="030F0702030302020204" pitchFamily="66" charset="0"/>
              </a:rPr>
              <a:t>Dates, Venue and Travel</a:t>
            </a:r>
          </a:p>
        </p:txBody>
      </p:sp>
      <p:sp>
        <p:nvSpPr>
          <p:cNvPr id="3" name="Rectangle 2"/>
          <p:cNvSpPr/>
          <p:nvPr/>
        </p:nvSpPr>
        <p:spPr>
          <a:xfrm>
            <a:off x="133351" y="1235660"/>
            <a:ext cx="5610956" cy="5262979"/>
          </a:xfrm>
          <a:prstGeom prst="rect">
            <a:avLst/>
          </a:prstGeom>
        </p:spPr>
        <p:txBody>
          <a:bodyPr wrap="square">
            <a:spAutoFit/>
          </a:bodyPr>
          <a:lstStyle/>
          <a:p>
            <a:r>
              <a:rPr lang="en-GB" sz="2800" dirty="0">
                <a:latin typeface="Comic Sans MS" panose="030F0702030302020204" pitchFamily="66" charset="0"/>
              </a:rPr>
              <a:t>Cumulus Outdoors</a:t>
            </a:r>
          </a:p>
          <a:p>
            <a:r>
              <a:rPr lang="en-GB" sz="2800" dirty="0">
                <a:latin typeface="Comic Sans MS" panose="030F0702030302020204" pitchFamily="66" charset="0"/>
              </a:rPr>
              <a:t>Monday 14th June - </a:t>
            </a:r>
          </a:p>
          <a:p>
            <a:r>
              <a:rPr lang="en-GB" sz="2800" dirty="0">
                <a:latin typeface="Comic Sans MS" panose="030F0702030302020204" pitchFamily="66" charset="0"/>
              </a:rPr>
              <a:t>Wednesday 16th June 2027</a:t>
            </a:r>
          </a:p>
          <a:p>
            <a:endParaRPr lang="en-GB" sz="2800" dirty="0">
              <a:latin typeface="Comic Sans MS" panose="030F0702030302020204" pitchFamily="66" charset="0"/>
            </a:endParaRPr>
          </a:p>
          <a:p>
            <a:r>
              <a:rPr lang="en-GB" sz="2800" dirty="0">
                <a:latin typeface="Comic Sans MS" panose="030F0702030302020204" pitchFamily="66" charset="0"/>
              </a:rPr>
              <a:t>We will be travelling by coach or minibus – it will take approximately 1.5 hours</a:t>
            </a:r>
          </a:p>
          <a:p>
            <a:endParaRPr lang="en-GB" sz="2800" dirty="0">
              <a:latin typeface="Comic Sans MS" panose="030F0702030302020204" pitchFamily="66" charset="0"/>
            </a:endParaRPr>
          </a:p>
          <a:p>
            <a:r>
              <a:rPr lang="en-GB" sz="2800" dirty="0">
                <a:latin typeface="Comic Sans MS" panose="030F0702030302020204" pitchFamily="66" charset="0"/>
              </a:rPr>
              <a:t>Please let us know in advance if your child suffers from travel sickness so we can put the necessary provision in place.</a:t>
            </a:r>
          </a:p>
        </p:txBody>
      </p:sp>
      <p:pic>
        <p:nvPicPr>
          <p:cNvPr id="10" name="Picture 9"/>
          <p:cNvPicPr>
            <a:picLocks noChangeAspect="1"/>
          </p:cNvPicPr>
          <p:nvPr/>
        </p:nvPicPr>
        <p:blipFill rotWithShape="1">
          <a:blip r:embed="rId3"/>
          <a:srcRect l="43118" t="18490" r="4173" b="20573"/>
          <a:stretch/>
        </p:blipFill>
        <p:spPr>
          <a:xfrm>
            <a:off x="5744307" y="1771650"/>
            <a:ext cx="6447693" cy="4191000"/>
          </a:xfrm>
          <a:prstGeom prst="rect">
            <a:avLst/>
          </a:prstGeom>
        </p:spPr>
      </p:pic>
    </p:spTree>
    <p:extLst>
      <p:ext uri="{BB962C8B-B14F-4D97-AF65-F5344CB8AC3E}">
        <p14:creationId xmlns:p14="http://schemas.microsoft.com/office/powerpoint/2010/main" val="1895736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4438"/>
            <a:ext cx="11743509" cy="1204243"/>
          </a:xfrm>
        </p:spPr>
        <p:txBody>
          <a:bodyPr>
            <a:normAutofit/>
          </a:bodyPr>
          <a:lstStyle/>
          <a:p>
            <a:pPr algn="l"/>
            <a:r>
              <a:rPr lang="en-GB" dirty="0">
                <a:latin typeface="Comic Sans MS" panose="030F0702030302020204" pitchFamily="66" charset="0"/>
              </a:rPr>
              <a:t>Accommodation and Facilities</a:t>
            </a:r>
          </a:p>
        </p:txBody>
      </p:sp>
      <p:pic>
        <p:nvPicPr>
          <p:cNvPr id="3" name="Picture 2"/>
          <p:cNvPicPr>
            <a:picLocks noChangeAspect="1"/>
          </p:cNvPicPr>
          <p:nvPr/>
        </p:nvPicPr>
        <p:blipFill rotWithShape="1">
          <a:blip r:embed="rId3"/>
          <a:srcRect l="24524" t="19270" r="23206" b="33073"/>
          <a:stretch/>
        </p:blipFill>
        <p:spPr>
          <a:xfrm>
            <a:off x="6381750" y="1079805"/>
            <a:ext cx="5657850" cy="2900242"/>
          </a:xfrm>
          <a:prstGeom prst="rect">
            <a:avLst/>
          </a:prstGeom>
        </p:spPr>
      </p:pic>
      <p:pic>
        <p:nvPicPr>
          <p:cNvPr id="4" name="Picture 3"/>
          <p:cNvPicPr>
            <a:picLocks noChangeAspect="1"/>
          </p:cNvPicPr>
          <p:nvPr/>
        </p:nvPicPr>
        <p:blipFill rotWithShape="1">
          <a:blip r:embed="rId4"/>
          <a:srcRect l="24231" t="27604" r="24524" b="42708"/>
          <a:stretch/>
        </p:blipFill>
        <p:spPr>
          <a:xfrm>
            <a:off x="4139568" y="4133850"/>
            <a:ext cx="7900032" cy="2573153"/>
          </a:xfrm>
          <a:prstGeom prst="rect">
            <a:avLst/>
          </a:prstGeom>
        </p:spPr>
      </p:pic>
      <p:pic>
        <p:nvPicPr>
          <p:cNvPr id="5" name="Picture 4"/>
          <p:cNvPicPr>
            <a:picLocks noChangeAspect="1"/>
          </p:cNvPicPr>
          <p:nvPr/>
        </p:nvPicPr>
        <p:blipFill rotWithShape="1">
          <a:blip r:embed="rId5"/>
          <a:srcRect l="20278" t="19531" r="20718" b="13281"/>
          <a:stretch/>
        </p:blipFill>
        <p:spPr>
          <a:xfrm>
            <a:off x="251325" y="1192702"/>
            <a:ext cx="5607366" cy="3589827"/>
          </a:xfrm>
          <a:prstGeom prst="rect">
            <a:avLst/>
          </a:prstGeom>
        </p:spPr>
      </p:pic>
    </p:spTree>
    <p:extLst>
      <p:ext uri="{BB962C8B-B14F-4D97-AF65-F5344CB8AC3E}">
        <p14:creationId xmlns:p14="http://schemas.microsoft.com/office/powerpoint/2010/main" val="1479833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350" y="0"/>
            <a:ext cx="11743509" cy="1204243"/>
          </a:xfrm>
        </p:spPr>
        <p:txBody>
          <a:bodyPr>
            <a:normAutofit/>
          </a:bodyPr>
          <a:lstStyle/>
          <a:p>
            <a:r>
              <a:rPr lang="en-GB" dirty="0">
                <a:latin typeface="Comic Sans MS" panose="030F0702030302020204" pitchFamily="66" charset="0"/>
              </a:rPr>
              <a:t>Activities - Day 1</a:t>
            </a:r>
          </a:p>
        </p:txBody>
      </p:sp>
      <p:pic>
        <p:nvPicPr>
          <p:cNvPr id="3" name="Picture 2"/>
          <p:cNvPicPr>
            <a:picLocks noChangeAspect="1"/>
          </p:cNvPicPr>
          <p:nvPr/>
        </p:nvPicPr>
        <p:blipFill rotWithShape="1">
          <a:blip r:embed="rId3"/>
          <a:srcRect l="24817" t="38802" r="10657" b="47991"/>
          <a:stretch/>
        </p:blipFill>
        <p:spPr>
          <a:xfrm>
            <a:off x="0" y="1204243"/>
            <a:ext cx="12192000" cy="1390650"/>
          </a:xfrm>
          <a:prstGeom prst="rect">
            <a:avLst/>
          </a:prstGeom>
        </p:spPr>
      </p:pic>
      <p:pic>
        <p:nvPicPr>
          <p:cNvPr id="4" name="Picture 3"/>
          <p:cNvPicPr>
            <a:picLocks noChangeAspect="1"/>
          </p:cNvPicPr>
          <p:nvPr/>
        </p:nvPicPr>
        <p:blipFill rotWithShape="1">
          <a:blip r:embed="rId4"/>
          <a:srcRect l="33162" t="7033" r="34041" b="13021"/>
          <a:stretch/>
        </p:blipFill>
        <p:spPr>
          <a:xfrm>
            <a:off x="34836" y="2724150"/>
            <a:ext cx="2918932" cy="4000500"/>
          </a:xfrm>
          <a:prstGeom prst="rect">
            <a:avLst/>
          </a:prstGeom>
        </p:spPr>
      </p:pic>
      <p:pic>
        <p:nvPicPr>
          <p:cNvPr id="5" name="Picture 4"/>
          <p:cNvPicPr>
            <a:picLocks noChangeAspect="1"/>
          </p:cNvPicPr>
          <p:nvPr/>
        </p:nvPicPr>
        <p:blipFill rotWithShape="1">
          <a:blip r:embed="rId5"/>
          <a:srcRect l="41463" t="8073" r="20132" b="12500"/>
          <a:stretch/>
        </p:blipFill>
        <p:spPr>
          <a:xfrm>
            <a:off x="5736085" y="2724150"/>
            <a:ext cx="3440556" cy="4000500"/>
          </a:xfrm>
          <a:prstGeom prst="rect">
            <a:avLst/>
          </a:prstGeom>
        </p:spPr>
      </p:pic>
      <p:pic>
        <p:nvPicPr>
          <p:cNvPr id="6" name="Picture 5"/>
          <p:cNvPicPr>
            <a:picLocks noChangeAspect="1"/>
          </p:cNvPicPr>
          <p:nvPr/>
        </p:nvPicPr>
        <p:blipFill rotWithShape="1">
          <a:blip r:embed="rId6"/>
          <a:srcRect l="33601" t="7553" r="33456" b="14583"/>
          <a:stretch/>
        </p:blipFill>
        <p:spPr>
          <a:xfrm>
            <a:off x="9181590" y="2724150"/>
            <a:ext cx="3010410" cy="4000500"/>
          </a:xfrm>
          <a:prstGeom prst="rect">
            <a:avLst/>
          </a:prstGeom>
        </p:spPr>
      </p:pic>
      <p:pic>
        <p:nvPicPr>
          <p:cNvPr id="7" name="Picture 6"/>
          <p:cNvPicPr>
            <a:picLocks noChangeAspect="1"/>
          </p:cNvPicPr>
          <p:nvPr/>
        </p:nvPicPr>
        <p:blipFill rotWithShape="1">
          <a:blip r:embed="rId7"/>
          <a:srcRect l="36091" t="7292" r="33748" b="16927"/>
          <a:stretch/>
        </p:blipFill>
        <p:spPr>
          <a:xfrm>
            <a:off x="2953768" y="2724151"/>
            <a:ext cx="2848353" cy="4000500"/>
          </a:xfrm>
          <a:prstGeom prst="rect">
            <a:avLst/>
          </a:prstGeom>
        </p:spPr>
      </p:pic>
    </p:spTree>
    <p:extLst>
      <p:ext uri="{BB962C8B-B14F-4D97-AF65-F5344CB8AC3E}">
        <p14:creationId xmlns:p14="http://schemas.microsoft.com/office/powerpoint/2010/main" val="3499828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50" y="-209550"/>
            <a:ext cx="11743509" cy="1204243"/>
          </a:xfrm>
        </p:spPr>
        <p:txBody>
          <a:bodyPr>
            <a:normAutofit/>
          </a:bodyPr>
          <a:lstStyle/>
          <a:p>
            <a:r>
              <a:rPr lang="en-GB" dirty="0">
                <a:latin typeface="Comic Sans MS" panose="030F0702030302020204" pitchFamily="66" charset="0"/>
              </a:rPr>
              <a:t>Activities - Day 2</a:t>
            </a:r>
          </a:p>
        </p:txBody>
      </p:sp>
      <p:pic>
        <p:nvPicPr>
          <p:cNvPr id="7" name="Picture 6"/>
          <p:cNvPicPr>
            <a:picLocks noChangeAspect="1"/>
          </p:cNvPicPr>
          <p:nvPr/>
        </p:nvPicPr>
        <p:blipFill rotWithShape="1">
          <a:blip r:embed="rId3"/>
          <a:srcRect l="13156" t="52344" r="16471" b="38542"/>
          <a:stretch/>
        </p:blipFill>
        <p:spPr>
          <a:xfrm>
            <a:off x="171450" y="994693"/>
            <a:ext cx="11969968" cy="1234157"/>
          </a:xfrm>
          <a:prstGeom prst="rect">
            <a:avLst/>
          </a:prstGeom>
        </p:spPr>
      </p:pic>
      <p:pic>
        <p:nvPicPr>
          <p:cNvPr id="8" name="Picture 7"/>
          <p:cNvPicPr>
            <a:picLocks noChangeAspect="1"/>
          </p:cNvPicPr>
          <p:nvPr/>
        </p:nvPicPr>
        <p:blipFill rotWithShape="1">
          <a:blip r:embed="rId4"/>
          <a:srcRect l="33456" t="6770" r="33455" b="13803"/>
          <a:stretch/>
        </p:blipFill>
        <p:spPr>
          <a:xfrm>
            <a:off x="8779909" y="2321451"/>
            <a:ext cx="3361509" cy="4536549"/>
          </a:xfrm>
          <a:prstGeom prst="rect">
            <a:avLst/>
          </a:prstGeom>
        </p:spPr>
      </p:pic>
      <p:pic>
        <p:nvPicPr>
          <p:cNvPr id="9" name="Picture 8"/>
          <p:cNvPicPr>
            <a:picLocks noChangeAspect="1"/>
          </p:cNvPicPr>
          <p:nvPr/>
        </p:nvPicPr>
        <p:blipFill rotWithShape="1">
          <a:blip r:embed="rId5"/>
          <a:srcRect l="20424" t="19010" r="20132" b="13282"/>
          <a:stretch/>
        </p:blipFill>
        <p:spPr>
          <a:xfrm>
            <a:off x="171450" y="2729300"/>
            <a:ext cx="5810250" cy="3720849"/>
          </a:xfrm>
          <a:prstGeom prst="rect">
            <a:avLst/>
          </a:prstGeom>
        </p:spPr>
      </p:pic>
      <p:pic>
        <p:nvPicPr>
          <p:cNvPr id="10" name="Picture 9"/>
          <p:cNvPicPr>
            <a:picLocks noChangeAspect="1"/>
          </p:cNvPicPr>
          <p:nvPr/>
        </p:nvPicPr>
        <p:blipFill rotWithShape="1">
          <a:blip r:embed="rId6"/>
          <a:srcRect l="32870" t="7032" r="32870" b="13802"/>
          <a:stretch/>
        </p:blipFill>
        <p:spPr>
          <a:xfrm>
            <a:off x="5255658" y="2321451"/>
            <a:ext cx="3524251" cy="4536549"/>
          </a:xfrm>
          <a:prstGeom prst="rect">
            <a:avLst/>
          </a:prstGeom>
        </p:spPr>
      </p:pic>
    </p:spTree>
    <p:extLst>
      <p:ext uri="{BB962C8B-B14F-4D97-AF65-F5344CB8AC3E}">
        <p14:creationId xmlns:p14="http://schemas.microsoft.com/office/powerpoint/2010/main" val="109266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DF05C-60C4-1DAD-1A21-8C5D68A1B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972FDB-BF00-200D-C74D-4955F1EDA7CF}"/>
              </a:ext>
            </a:extLst>
          </p:cNvPr>
          <p:cNvSpPr>
            <a:spLocks noGrp="1"/>
          </p:cNvSpPr>
          <p:nvPr>
            <p:ph type="ctrTitle"/>
          </p:nvPr>
        </p:nvSpPr>
        <p:spPr>
          <a:xfrm>
            <a:off x="171450" y="-209550"/>
            <a:ext cx="11743509" cy="1204243"/>
          </a:xfrm>
        </p:spPr>
        <p:txBody>
          <a:bodyPr>
            <a:normAutofit/>
          </a:bodyPr>
          <a:lstStyle/>
          <a:p>
            <a:r>
              <a:rPr lang="en-GB" dirty="0">
                <a:latin typeface="Comic Sans MS" panose="030F0702030302020204" pitchFamily="66" charset="0"/>
              </a:rPr>
              <a:t>Activities - Day 3</a:t>
            </a:r>
          </a:p>
        </p:txBody>
      </p:sp>
      <p:pic>
        <p:nvPicPr>
          <p:cNvPr id="4" name="Picture 3">
            <a:extLst>
              <a:ext uri="{FF2B5EF4-FFF2-40B4-BE49-F238E27FC236}">
                <a16:creationId xmlns:a16="http://schemas.microsoft.com/office/drawing/2014/main" id="{6AE0DE14-7C5D-2703-6236-6F1A57EDC6D5}"/>
              </a:ext>
            </a:extLst>
          </p:cNvPr>
          <p:cNvPicPr>
            <a:picLocks noChangeAspect="1"/>
          </p:cNvPicPr>
          <p:nvPr/>
        </p:nvPicPr>
        <p:blipFill>
          <a:blip r:embed="rId3"/>
          <a:stretch>
            <a:fillRect/>
          </a:stretch>
        </p:blipFill>
        <p:spPr>
          <a:xfrm>
            <a:off x="1769165" y="2215867"/>
            <a:ext cx="8945217" cy="4597233"/>
          </a:xfrm>
          <a:prstGeom prst="rect">
            <a:avLst/>
          </a:prstGeom>
        </p:spPr>
      </p:pic>
      <p:sp>
        <p:nvSpPr>
          <p:cNvPr id="5" name="TextBox 4">
            <a:extLst>
              <a:ext uri="{FF2B5EF4-FFF2-40B4-BE49-F238E27FC236}">
                <a16:creationId xmlns:a16="http://schemas.microsoft.com/office/drawing/2014/main" id="{659F9666-1CD1-262B-8D59-706C31A4DE2E}"/>
              </a:ext>
            </a:extLst>
          </p:cNvPr>
          <p:cNvSpPr txBox="1"/>
          <p:nvPr/>
        </p:nvSpPr>
        <p:spPr>
          <a:xfrm>
            <a:off x="171451" y="1015538"/>
            <a:ext cx="11743508" cy="1200329"/>
          </a:xfrm>
          <a:prstGeom prst="rect">
            <a:avLst/>
          </a:prstGeom>
          <a:noFill/>
        </p:spPr>
        <p:txBody>
          <a:bodyPr wrap="square" rtlCol="0">
            <a:spAutoFit/>
          </a:bodyPr>
          <a:lstStyle/>
          <a:p>
            <a:r>
              <a:rPr lang="en-GB" sz="2400" dirty="0">
                <a:latin typeface="Comic Sans MS" panose="030F0702030302020204" pitchFamily="66" charset="0"/>
              </a:rPr>
              <a:t>On the third day, the children will take part in a high ropes course at the Cumulus centre. After lunch, the children will depart to arrive back at school for normal time pickup.  </a:t>
            </a:r>
          </a:p>
        </p:txBody>
      </p:sp>
    </p:spTree>
    <p:extLst>
      <p:ext uri="{BB962C8B-B14F-4D97-AF65-F5344CB8AC3E}">
        <p14:creationId xmlns:p14="http://schemas.microsoft.com/office/powerpoint/2010/main" val="24877597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3350" y="0"/>
            <a:ext cx="11743509" cy="1204243"/>
          </a:xfrm>
        </p:spPr>
        <p:txBody>
          <a:bodyPr>
            <a:normAutofit/>
          </a:bodyPr>
          <a:lstStyle/>
          <a:p>
            <a:r>
              <a:rPr lang="en-GB" dirty="0">
                <a:latin typeface="Comic Sans MS" panose="030F0702030302020204" pitchFamily="66" charset="0"/>
              </a:rPr>
              <a:t>Staffing and Supervision</a:t>
            </a:r>
          </a:p>
        </p:txBody>
      </p:sp>
      <p:sp>
        <p:nvSpPr>
          <p:cNvPr id="3" name="Rectangle 2"/>
          <p:cNvSpPr/>
          <p:nvPr/>
        </p:nvSpPr>
        <p:spPr>
          <a:xfrm>
            <a:off x="133350" y="1428165"/>
            <a:ext cx="11176333" cy="5262979"/>
          </a:xfrm>
          <a:prstGeom prst="rect">
            <a:avLst/>
          </a:prstGeom>
        </p:spPr>
        <p:txBody>
          <a:bodyPr wrap="square">
            <a:spAutoFit/>
          </a:bodyPr>
          <a:lstStyle/>
          <a:p>
            <a:pPr marL="457200" indent="-457200">
              <a:buFontTx/>
              <a:buChar char="-"/>
            </a:pPr>
            <a:r>
              <a:rPr lang="en-GB" sz="2800" dirty="0">
                <a:latin typeface="Comic Sans MS" panose="030F0702030302020204" pitchFamily="66" charset="0"/>
              </a:rPr>
              <a:t>Cumulus staff (fully trained and DBS checked) run the site and activities for the children. </a:t>
            </a:r>
          </a:p>
          <a:p>
            <a:pPr marL="457200" indent="-457200">
              <a:buFontTx/>
              <a:buChar char="-"/>
            </a:pPr>
            <a:endParaRPr lang="en-GB" sz="2800" dirty="0">
              <a:latin typeface="Comic Sans MS" panose="030F0702030302020204" pitchFamily="66" charset="0"/>
            </a:endParaRPr>
          </a:p>
          <a:p>
            <a:pPr marL="457200" indent="-457200">
              <a:buFontTx/>
              <a:buChar char="-"/>
            </a:pPr>
            <a:r>
              <a:rPr lang="en-GB" sz="2800" dirty="0">
                <a:latin typeface="Comic Sans MS" panose="030F0702030302020204" pitchFamily="66" charset="0"/>
              </a:rPr>
              <a:t>School staff there to provide additional support and supervision. </a:t>
            </a:r>
          </a:p>
          <a:p>
            <a:pPr marL="457200" indent="-457200">
              <a:buFontTx/>
              <a:buChar char="-"/>
            </a:pPr>
            <a:endParaRPr lang="en-GB" sz="2800" dirty="0">
              <a:latin typeface="Comic Sans MS" panose="030F0702030302020204" pitchFamily="66" charset="0"/>
            </a:endParaRPr>
          </a:p>
          <a:p>
            <a:pPr marL="457200" indent="-457200">
              <a:buFontTx/>
              <a:buChar char="-"/>
            </a:pPr>
            <a:r>
              <a:rPr lang="en-GB" sz="2800" dirty="0">
                <a:latin typeface="Comic Sans MS" panose="030F0702030302020204" pitchFamily="66" charset="0"/>
              </a:rPr>
              <a:t>Full list of school staff attending TBC. Mr Webber will be going with some other staff members.</a:t>
            </a:r>
          </a:p>
          <a:p>
            <a:pPr marL="457200" indent="-457200">
              <a:buFontTx/>
              <a:buChar char="-"/>
            </a:pPr>
            <a:endParaRPr lang="en-GB" sz="2800" dirty="0">
              <a:latin typeface="Comic Sans MS" panose="030F0702030302020204" pitchFamily="66" charset="0"/>
            </a:endParaRPr>
          </a:p>
          <a:p>
            <a:pPr marL="457200" indent="-457200">
              <a:buFontTx/>
              <a:buChar char="-"/>
            </a:pPr>
            <a:r>
              <a:rPr lang="en-GB" sz="2800" dirty="0">
                <a:latin typeface="Comic Sans MS" panose="030F0702030302020204" pitchFamily="66" charset="0"/>
              </a:rPr>
              <a:t>Children are never left alone in any situation – toilet trips are made in pairs at night. Staff stay on site and attend </a:t>
            </a:r>
            <a:r>
              <a:rPr lang="en-GB" sz="2800">
                <a:latin typeface="Comic Sans MS" panose="030F0702030302020204" pitchFamily="66" charset="0"/>
              </a:rPr>
              <a:t>activities with the children.</a:t>
            </a:r>
            <a:endParaRPr lang="en-GB" sz="2800" dirty="0">
              <a:latin typeface="Comic Sans MS" panose="030F0702030302020204" pitchFamily="66" charset="0"/>
            </a:endParaRPr>
          </a:p>
        </p:txBody>
      </p:sp>
    </p:spTree>
    <p:extLst>
      <p:ext uri="{BB962C8B-B14F-4D97-AF65-F5344CB8AC3E}">
        <p14:creationId xmlns:p14="http://schemas.microsoft.com/office/powerpoint/2010/main" val="4013445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277356" y="2881994"/>
            <a:ext cx="3914643" cy="1204243"/>
          </a:xfrm>
        </p:spPr>
        <p:txBody>
          <a:bodyPr>
            <a:normAutofit fontScale="90000"/>
          </a:bodyPr>
          <a:lstStyle/>
          <a:p>
            <a:r>
              <a:rPr lang="en-GB" sz="4800" dirty="0">
                <a:latin typeface="Comic Sans MS" panose="030F0702030302020204" pitchFamily="66" charset="0"/>
              </a:rPr>
              <a:t>Kit List, Communication and Questions</a:t>
            </a:r>
          </a:p>
        </p:txBody>
      </p:sp>
      <p:pic>
        <p:nvPicPr>
          <p:cNvPr id="3" name="Picture 2"/>
          <p:cNvPicPr>
            <a:picLocks noChangeAspect="1"/>
          </p:cNvPicPr>
          <p:nvPr/>
        </p:nvPicPr>
        <p:blipFill rotWithShape="1">
          <a:blip r:embed="rId3"/>
          <a:srcRect l="23953" t="19481" r="28212" b="14286"/>
          <a:stretch/>
        </p:blipFill>
        <p:spPr>
          <a:xfrm>
            <a:off x="0" y="213299"/>
            <a:ext cx="8277357" cy="6443657"/>
          </a:xfrm>
          <a:prstGeom prst="rect">
            <a:avLst/>
          </a:prstGeom>
        </p:spPr>
      </p:pic>
    </p:spTree>
    <p:extLst>
      <p:ext uri="{BB962C8B-B14F-4D97-AF65-F5344CB8AC3E}">
        <p14:creationId xmlns:p14="http://schemas.microsoft.com/office/powerpoint/2010/main" val="24659270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0edc60e-47d8-4c61-a8a3-39193819d2f1">
      <Terms xmlns="http://schemas.microsoft.com/office/infopath/2007/PartnerControls"/>
    </lcf76f155ced4ddcb4097134ff3c332f>
    <TaxCatchAll xmlns="0628f95d-5ed8-4474-9ac8-26db8c31997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570695942E0844438D257443F78EDD29" ma:contentTypeVersion="12" ma:contentTypeDescription="Create a new document." ma:contentTypeScope="" ma:versionID="53db172ad74ef93886a366c6ac5d9cdd">
  <xsd:schema xmlns:xsd="http://www.w3.org/2001/XMLSchema" xmlns:xs="http://www.w3.org/2001/XMLSchema" xmlns:p="http://schemas.microsoft.com/office/2006/metadata/properties" xmlns:ns2="c0edc60e-47d8-4c61-a8a3-39193819d2f1" xmlns:ns3="0628f95d-5ed8-4474-9ac8-26db8c31997c" targetNamespace="http://schemas.microsoft.com/office/2006/metadata/properties" ma:root="true" ma:fieldsID="e0cce69fba5fc61ea4426486c8a212db" ns2:_="" ns3:_="">
    <xsd:import namespace="c0edc60e-47d8-4c61-a8a3-39193819d2f1"/>
    <xsd:import namespace="0628f95d-5ed8-4474-9ac8-26db8c31997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edc60e-47d8-4c61-a8a3-39193819d2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8ac4a3ab-a129-4f98-9543-f2323532e508"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dexed="true"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628f95d-5ed8-4474-9ac8-26db8c31997c"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d1ce1fc-8317-4db5-93f2-c538aaf2b29f}" ma:internalName="TaxCatchAll" ma:showField="CatchAllData" ma:web="0628f95d-5ed8-4474-9ac8-26db8c3199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6DA8E73-E1DB-4B3E-BBD6-68A5B1F8B3F4}">
  <ds:schemaRefs>
    <ds:schemaRef ds:uri="http://schemas.openxmlformats.org/package/2006/metadata/core-properties"/>
    <ds:schemaRef ds:uri="b6a580bf-4d77-435f-849b-d8120c5e7288"/>
    <ds:schemaRef ds:uri="http://purl.org/dc/dcmitype/"/>
    <ds:schemaRef ds:uri="http://schemas.microsoft.com/office/2006/documentManagement/types"/>
    <ds:schemaRef ds:uri="http://purl.org/dc/terms/"/>
    <ds:schemaRef ds:uri="http://schemas.microsoft.com/office/infopath/2007/PartnerControls"/>
    <ds:schemaRef ds:uri="526a8d6e-32b1-404f-b38d-57c8b3f17cfb"/>
    <ds:schemaRef ds:uri="http://schemas.microsoft.com/office/2006/metadata/properties"/>
    <ds:schemaRef ds:uri="http://www.w3.org/XML/1998/namespace"/>
    <ds:schemaRef ds:uri="http://purl.org/dc/elements/1.1/"/>
    <ds:schemaRef ds:uri="c0edc60e-47d8-4c61-a8a3-39193819d2f1"/>
    <ds:schemaRef ds:uri="0628f95d-5ed8-4474-9ac8-26db8c31997c"/>
  </ds:schemaRefs>
</ds:datastoreItem>
</file>

<file path=customXml/itemProps2.xml><?xml version="1.0" encoding="utf-8"?>
<ds:datastoreItem xmlns:ds="http://schemas.openxmlformats.org/officeDocument/2006/customXml" ds:itemID="{D297442C-7C91-4C9F-9540-D510DE6B8CF8}">
  <ds:schemaRefs>
    <ds:schemaRef ds:uri="http://schemas.microsoft.com/sharepoint/v3/contenttype/forms"/>
  </ds:schemaRefs>
</ds:datastoreItem>
</file>

<file path=customXml/itemProps3.xml><?xml version="1.0" encoding="utf-8"?>
<ds:datastoreItem xmlns:ds="http://schemas.openxmlformats.org/officeDocument/2006/customXml" ds:itemID="{B1D55D55-8728-453D-AECF-D45F644C65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edc60e-47d8-4c61-a8a3-39193819d2f1"/>
    <ds:schemaRef ds:uri="0628f95d-5ed8-4474-9ac8-26db8c3199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2408</TotalTime>
  <Words>495</Words>
  <Application>Microsoft Office PowerPoint</Application>
  <PresentationFormat>Widescreen</PresentationFormat>
  <Paragraphs>49</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Comic Sans MS</vt:lpstr>
      <vt:lpstr>Office Theme</vt:lpstr>
      <vt:lpstr>Year 6 Residential Meeting</vt:lpstr>
      <vt:lpstr>Content of today’s meeting:</vt:lpstr>
      <vt:lpstr>Joining with Amesbury Archer</vt:lpstr>
      <vt:lpstr>Dates, Venue and Travel</vt:lpstr>
      <vt:lpstr>Accommodation and Facilities</vt:lpstr>
      <vt:lpstr>Activities - Day 1</vt:lpstr>
      <vt:lpstr>Activities - Day 2</vt:lpstr>
      <vt:lpstr>Activities - Day 3</vt:lpstr>
      <vt:lpstr>Staffing and Supervision</vt:lpstr>
      <vt:lpstr>Kit List, Communication and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BROOKS</dc:creator>
  <cp:lastModifiedBy>Ally Burns</cp:lastModifiedBy>
  <cp:revision>149</cp:revision>
  <cp:lastPrinted>2025-09-23T13:59:06Z</cp:lastPrinted>
  <dcterms:created xsi:type="dcterms:W3CDTF">2022-01-03T10:03:47Z</dcterms:created>
  <dcterms:modified xsi:type="dcterms:W3CDTF">2026-11-05T14:37:22Z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2319200.00000000</vt:lpwstr>
  </property>
  <property fmtid="{D5CDD505-2E9C-101B-9397-08002B2CF9AE}" pid="3" name="MediaServiceImageTags">
    <vt:lpwstr/>
  </property>
  <property fmtid="{D5CDD505-2E9C-101B-9397-08002B2CF9AE}" pid="4" name="ContentTypeId">
    <vt:lpwstr>0x010100570695942E0844438D257443F78EDD29</vt:lpwstr>
  </property>
</Properties>
</file>